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0" r:id="rId4"/>
    <p:sldId id="258" r:id="rId5"/>
    <p:sldId id="291" r:id="rId6"/>
    <p:sldId id="274" r:id="rId7"/>
    <p:sldId id="280" r:id="rId8"/>
    <p:sldId id="284" r:id="rId9"/>
    <p:sldId id="287" r:id="rId10"/>
    <p:sldId id="288" r:id="rId11"/>
    <p:sldId id="281" r:id="rId12"/>
    <p:sldId id="282" r:id="rId13"/>
    <p:sldId id="275" r:id="rId14"/>
    <p:sldId id="283" r:id="rId15"/>
    <p:sldId id="293" r:id="rId16"/>
    <p:sldId id="289" r:id="rId17"/>
    <p:sldId id="297" r:id="rId18"/>
    <p:sldId id="298" r:id="rId19"/>
    <p:sldId id="299" r:id="rId20"/>
    <p:sldId id="279" r:id="rId21"/>
    <p:sldId id="300" r:id="rId22"/>
    <p:sldId id="285" r:id="rId23"/>
    <p:sldId id="273" r:id="rId24"/>
    <p:sldId id="301" r:id="rId25"/>
    <p:sldId id="290" r:id="rId26"/>
    <p:sldId id="277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mie Hernandez" initials="JH" lastIdx="0" clrIdx="0">
    <p:extLst>
      <p:ext uri="{19B8F6BF-5375-455C-9EA6-DF929625EA0E}">
        <p15:presenceInfo xmlns:p15="http://schemas.microsoft.com/office/powerpoint/2012/main" userId="S::jaimie.hernandez@astro.org::24446334-ec30-463f-9285-b0ad5a61a4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0AF"/>
    <a:srgbClr val="00ADEF"/>
    <a:srgbClr val="004B8E"/>
    <a:srgbClr val="01B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38F57-3371-43F6-9FCD-9C9EFB254672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CB661-2B8A-4A3E-A2FF-8A6B66616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0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E5CCC-BEF5-4220-8579-3446742D5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519EE-A752-4378-9645-5E8FFD090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25110-4019-4D82-B280-B00D1F82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BEEDC-DAE9-493C-BF2C-848367F0E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A0D5-EC73-43A8-ACBA-472EB69E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3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113CF-C4CF-4AE0-8034-828AC96A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BD9B1-5475-40CF-8F71-FC501A965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A4769-546D-4024-91A8-C6625163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8C7C-A883-47F6-9D71-387FC95F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6DB58-079C-4204-9B2A-142D7E1A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8FD9C-1B8D-4595-9D2F-FF2AC3FD2D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D4F97-96C7-4B65-9C9E-AD741BB75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57E37-D464-4BBA-9A5D-5DDA80194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49F30-8225-4917-9F19-6F9DC28B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5F6E4-7655-4618-9ADB-C7552AF3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6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2AAD-BAF1-4AE1-9463-AEE351FF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1B1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8D50C-31F0-414D-AF1E-B8F288AEA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rgbClr val="004B8E"/>
                </a:solidFill>
              </a:defRPr>
            </a:lvl1pPr>
            <a:lvl2pPr>
              <a:defRPr>
                <a:solidFill>
                  <a:srgbClr val="004B8E"/>
                </a:solidFill>
              </a:defRPr>
            </a:lvl2pPr>
            <a:lvl3pPr>
              <a:defRPr>
                <a:solidFill>
                  <a:srgbClr val="004B8E"/>
                </a:solidFill>
              </a:defRPr>
            </a:lvl3pPr>
            <a:lvl4pPr>
              <a:defRPr>
                <a:solidFill>
                  <a:srgbClr val="004B8E"/>
                </a:solidFill>
              </a:defRPr>
            </a:lvl4pPr>
            <a:lvl5pPr>
              <a:defRPr>
                <a:solidFill>
                  <a:srgbClr val="004B8E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A834C-C2B5-4D7D-9B93-FBD7A6E1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2DA1-D93D-4D66-AA61-6958D386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C6598-DCA7-46F4-BA12-3FE2216C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2703A-5143-4C69-A1E1-A90F21846E8E}"/>
              </a:ext>
            </a:extLst>
          </p:cNvPr>
          <p:cNvSpPr txBox="1"/>
          <p:nvPr userDrawn="1"/>
        </p:nvSpPr>
        <p:spPr>
          <a:xfrm>
            <a:off x="594123" y="6094453"/>
            <a:ext cx="3282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ADEF"/>
                </a:solidFill>
              </a:rPr>
              <a:t>@ </a:t>
            </a:r>
            <a:r>
              <a:rPr lang="en-US" sz="1600" b="0" dirty="0">
                <a:solidFill>
                  <a:schemeClr val="bg1">
                    <a:lumMod val="50000"/>
                  </a:schemeClr>
                </a:solidFill>
              </a:rPr>
              <a:t>Type in your Twitter handle here!</a:t>
            </a:r>
            <a:endParaRPr lang="en-US" sz="1600" b="1" dirty="0">
              <a:solidFill>
                <a:srgbClr val="00AD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382B-29FF-4A13-BC40-0D1BA6E66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B1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859A3-F9FD-44E7-A810-40FFA60D4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25DD9-59D6-4DD3-957B-C97CB2B6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66A4-9F89-4D51-8209-799AE05D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EDD5-826C-413F-8C6D-1DDE6DFC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B212-2A3A-49E6-B565-A714068F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705E-8E7B-4732-8A1E-730B3D262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B3A63-535A-408E-B000-3FA7ED5DD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CA5DA-B564-4B6C-8FB9-8A1E39EC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DBBC9-163F-4E0B-A952-26FA86BD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98D86-8D24-4ABA-A1DA-0CE2B87C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5AAE-54A5-4DB8-BC0D-7B538061D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E076E-2BF8-471D-9081-AC3C60B9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7F4FE-FE2B-4117-BA33-AC17A0DBD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C5A2-80B9-4B6D-8EF2-EE5E1C2B8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EB1F6-0305-42C9-A0E1-4DA495F10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A38EC1-630D-4301-B229-5B1F9540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0C428-6F86-4F6F-A328-668D1640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BC82D-F274-40A9-8DBF-267ADF5B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9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6555-6E1C-43B3-8E38-AB071148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91970-9EE9-446E-B252-4CC66D02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1B9E4-7973-4DE3-BBBB-83A3EE0C3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B9EBC-2047-4C97-A884-3953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2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176D3-08CA-4CB1-A9DC-C75D0EB20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3951A1-2D0C-4A5E-A9C3-18CF2805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1D20C-625C-4634-903E-C2172939B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8884-A9B8-4B70-8503-10929600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13EF-C0EA-45FC-BE33-BEC5D407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E8259-844B-44CD-98E7-019CFA0A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0279F-C7EF-430E-AD94-9EB8A1D3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5023E-ABB5-4CB2-BECC-76BF9AFB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7B1D7-EBF5-49E5-B200-4A72E865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0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1941-0474-4990-90D2-6D032AE1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3E66E-DC5E-41CD-93EE-57495738F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570A2-D83B-4714-8DD5-2EAD84246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140B4-041E-475F-84F6-F333575E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BB3E-E861-43BA-A083-0730DC13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BF777-3248-48E7-8701-6139A5AA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A28C2-0A2F-4C63-A7F2-4AFD31F6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24EE-3F1C-448B-A200-5BCE58E5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B8DA-10BE-45F8-9807-BEF5C7BA9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1D991-F4CD-44A7-9539-A7318C818DB8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901E6-373A-4396-BEF1-F119E8174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CAE9-77E6-4F85-A913-4C02C3524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EC145-EF2D-460E-AC64-91D259F5A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1B1A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rgbClr val="004B8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B8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B8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B8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B8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3B94-EB2F-41B7-9B66-F74606744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3006" y="4800238"/>
            <a:ext cx="7620000" cy="2387600"/>
          </a:xfrm>
        </p:spPr>
        <p:txBody>
          <a:bodyPr>
            <a:normAutofit/>
          </a:bodyPr>
          <a:lstStyle/>
          <a:p>
            <a: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Recurrent Endometrial Cancer</a:t>
            </a:r>
            <a:b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Scott Glaser</a:t>
            </a:r>
            <a:r>
              <a:rPr lang="en-US" sz="3600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MD   -   @</a:t>
            </a:r>
            <a:r>
              <a:rPr lang="en-US" sz="3600" spc="-300" dirty="0" err="1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DocGlaser</a:t>
            </a:r>
            <a: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City of Hope National Medical Center</a:t>
            </a:r>
            <a:br>
              <a:rPr lang="en-US" sz="3600" b="1" spc="-300" dirty="0">
                <a:solidFill>
                  <a:srgbClr val="01B0A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spc="-300" dirty="0">
              <a:solidFill>
                <a:srgbClr val="01B0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Brachytherapy Options </a:t>
            </a:r>
            <a:r>
              <a:rPr lang="en-US" dirty="0" smtClean="0"/>
              <a:t>(Interstitial)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689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Interstitial Brachytherapy</a:t>
            </a:r>
          </a:p>
          <a:p>
            <a:pPr lvl="1"/>
            <a:r>
              <a:rPr lang="en-US" dirty="0"/>
              <a:t>Useful for lesions not amenable to treatment with SCVCB or </a:t>
            </a:r>
            <a:r>
              <a:rPr lang="en-US" dirty="0" smtClean="0"/>
              <a:t>MCVCB</a:t>
            </a:r>
            <a:endParaRPr lang="en-US" dirty="0"/>
          </a:p>
          <a:p>
            <a:pPr lvl="2"/>
            <a:r>
              <a:rPr lang="en-US" dirty="0" smtClean="0"/>
              <a:t>lesions &gt;0.5mm thick</a:t>
            </a:r>
          </a:p>
          <a:p>
            <a:pPr lvl="2"/>
            <a:r>
              <a:rPr lang="en-US" dirty="0" err="1" smtClean="0"/>
              <a:t>Supravaginal</a:t>
            </a:r>
            <a:r>
              <a:rPr lang="en-US" dirty="0" smtClean="0"/>
              <a:t> recurrences</a:t>
            </a:r>
          </a:p>
          <a:p>
            <a:pPr lvl="1"/>
            <a:r>
              <a:rPr lang="en-US" dirty="0" smtClean="0"/>
              <a:t>Frequently utilize perineal template with vaginal cylinder</a:t>
            </a:r>
          </a:p>
          <a:p>
            <a:pPr lvl="1"/>
            <a:r>
              <a:rPr lang="en-US" dirty="0" smtClean="0"/>
              <a:t>Needles </a:t>
            </a:r>
            <a:r>
              <a:rPr lang="en-US" dirty="0"/>
              <a:t>s</a:t>
            </a:r>
            <a:r>
              <a:rPr lang="en-US" dirty="0" smtClean="0"/>
              <a:t>hould </a:t>
            </a:r>
            <a:r>
              <a:rPr lang="en-US" dirty="0"/>
              <a:t>extend 5-10 mm beyond tumor, </a:t>
            </a:r>
            <a:r>
              <a:rPr lang="en-US" dirty="0" smtClean="0"/>
              <a:t>&lt;10 </a:t>
            </a:r>
            <a:r>
              <a:rPr lang="en-US" dirty="0"/>
              <a:t>mm between </a:t>
            </a:r>
            <a:r>
              <a:rPr lang="en-US" dirty="0" smtClean="0"/>
              <a:t>needles</a:t>
            </a:r>
            <a:endParaRPr lang="en-US" dirty="0"/>
          </a:p>
          <a:p>
            <a:pPr lvl="1"/>
            <a:r>
              <a:rPr lang="en-US" dirty="0" smtClean="0"/>
              <a:t>laparoscopic guidance encouraged in post-hysterectomy patients</a:t>
            </a:r>
            <a:endParaRPr lang="en-US" baseline="30000" dirty="0" smtClean="0"/>
          </a:p>
          <a:p>
            <a:pPr lvl="1"/>
            <a:r>
              <a:rPr lang="en-US" dirty="0" smtClean="0"/>
              <a:t>MRI helpful in CTV delineation (pre or post implant)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333" y="1825624"/>
            <a:ext cx="4252257" cy="4117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70197" y="4001294"/>
            <a:ext cx="414666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0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3156-967D-45E0-8523-A868EC79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20"/>
            <a:ext cx="10515600" cy="1325563"/>
          </a:xfrm>
        </p:spPr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6" y="1452562"/>
            <a:ext cx="5188673" cy="2796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61" y="331603"/>
            <a:ext cx="5633830" cy="2876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561" y="3285361"/>
            <a:ext cx="5210225" cy="2988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240" y="1925527"/>
            <a:ext cx="1840257" cy="20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1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FB1B-9860-440C-BDA4-1D1A637D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69" y="230788"/>
            <a:ext cx="10515600" cy="1325563"/>
          </a:xfrm>
        </p:spPr>
        <p:txBody>
          <a:bodyPr/>
          <a:lstStyle/>
          <a:p>
            <a:r>
              <a:rPr lang="en-US" dirty="0" smtClean="0"/>
              <a:t>MCVC for residual disease after EBRT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1909417" y="5219904"/>
            <a:ext cx="1308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(GTV Purple)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0" y="1556351"/>
            <a:ext cx="5324475" cy="3571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220"/>
            <a:ext cx="1267038" cy="15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4359-F09C-47BB-8C54-F89E500C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6181-DDBE-4B1C-ABBA-56F831C1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5007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63 </a:t>
            </a:r>
            <a:r>
              <a:rPr lang="en-US" dirty="0" err="1"/>
              <a:t>yo</a:t>
            </a:r>
            <a:r>
              <a:rPr lang="en-US" dirty="0"/>
              <a:t>, IAG1 endometrial </a:t>
            </a:r>
            <a:r>
              <a:rPr lang="en-US" dirty="0" smtClean="0"/>
              <a:t>adenocarcinoma</a:t>
            </a:r>
            <a:endParaRPr lang="en-US" dirty="0"/>
          </a:p>
          <a:p>
            <a:r>
              <a:rPr lang="en-US" dirty="0"/>
              <a:t>TAH-BSO &amp; PLND, no adjuvant therapy</a:t>
            </a:r>
          </a:p>
          <a:p>
            <a:r>
              <a:rPr lang="en-US" dirty="0" smtClean="0"/>
              <a:t>5 </a:t>
            </a:r>
            <a:r>
              <a:rPr lang="en-US" dirty="0"/>
              <a:t>years later </a:t>
            </a:r>
            <a:r>
              <a:rPr lang="en-US" dirty="0" smtClean="0"/>
              <a:t>vaginal bleeding found to have mass</a:t>
            </a:r>
            <a:endParaRPr lang="en-US" dirty="0"/>
          </a:p>
          <a:p>
            <a:r>
              <a:rPr lang="en-US" dirty="0"/>
              <a:t>Biopsy + for recurrence</a:t>
            </a:r>
          </a:p>
          <a:p>
            <a:r>
              <a:rPr lang="en-US" dirty="0"/>
              <a:t>PET/CT: No regional or distant disease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31" t="1022" r="9571" b="4263"/>
          <a:stretch/>
        </p:blipFill>
        <p:spPr>
          <a:xfrm>
            <a:off x="6538587" y="1452888"/>
            <a:ext cx="5423769" cy="348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6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AF7F-4D0F-44FA-81C7-FC57A61E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2 - Interstitial</a:t>
            </a:r>
            <a:endParaRPr lang="en-US" dirty="0"/>
          </a:p>
        </p:txBody>
      </p:sp>
      <p:pic>
        <p:nvPicPr>
          <p:cNvPr id="8" name="Picture 7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22FE55AB-62E5-4CFE-A8EC-B38D684B6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6" t="10926" r="23902" b="13276"/>
          <a:stretch/>
        </p:blipFill>
        <p:spPr>
          <a:xfrm>
            <a:off x="4182127" y="1603411"/>
            <a:ext cx="4051301" cy="3718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8" y="1769515"/>
            <a:ext cx="4089669" cy="3385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278" y="1907626"/>
            <a:ext cx="3990722" cy="3002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1909417" y="5219904"/>
            <a:ext cx="5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10117811" y="5127483"/>
            <a:ext cx="6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AF7F-4D0F-44FA-81C7-FC57A61E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Interstitial Examples</a:t>
            </a:r>
            <a:endParaRPr lang="en-US" dirty="0"/>
          </a:p>
        </p:txBody>
      </p:sp>
      <p:pic>
        <p:nvPicPr>
          <p:cNvPr id="10" name="Picture 9" descr="A picture containing indoor, water, table, photo&#10;&#10;Description automatically generated">
            <a:extLst>
              <a:ext uri="{FF2B5EF4-FFF2-40B4-BE49-F238E27FC236}">
                <a16:creationId xmlns:a16="http://schemas.microsoft.com/office/drawing/2014/main" id="{D4AE7C98-BA09-4D4A-A60F-5399A756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18290" r="35104" b="18290"/>
          <a:stretch/>
        </p:blipFill>
        <p:spPr>
          <a:xfrm>
            <a:off x="365234" y="1330975"/>
            <a:ext cx="5334301" cy="4717989"/>
          </a:xfrm>
          <a:prstGeom prst="rect">
            <a:avLst/>
          </a:prstGeom>
        </p:spPr>
      </p:pic>
      <p:pic>
        <p:nvPicPr>
          <p:cNvPr id="12" name="Picture 11" descr="A picture containing indoor, sitting, bed, cat&#10;&#10;Description automatically generated">
            <a:extLst>
              <a:ext uri="{FF2B5EF4-FFF2-40B4-BE49-F238E27FC236}">
                <a16:creationId xmlns:a16="http://schemas.microsoft.com/office/drawing/2014/main" id="{9427A2A8-9653-4A1C-9BDE-CF137FF6D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2" t="20208" r="39062" b="14706"/>
          <a:stretch/>
        </p:blipFill>
        <p:spPr>
          <a:xfrm>
            <a:off x="6499336" y="1330975"/>
            <a:ext cx="4773009" cy="47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and Prognosis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193" y="1399084"/>
            <a:ext cx="5486400" cy="4351338"/>
          </a:xfrm>
        </p:spPr>
        <p:txBody>
          <a:bodyPr/>
          <a:lstStyle/>
          <a:p>
            <a:r>
              <a:rPr lang="en-US" dirty="0" smtClean="0"/>
              <a:t>Analysis of PORTEC-1 recurrences:</a:t>
            </a:r>
          </a:p>
          <a:p>
            <a:pPr lvl="1"/>
            <a:r>
              <a:rPr lang="en-US" dirty="0" smtClean="0"/>
              <a:t>CR of 89% of patients with isolated vaginal relapse mostly treated with EBRT + </a:t>
            </a:r>
            <a:r>
              <a:rPr lang="en-US" dirty="0" err="1" smtClean="0"/>
              <a:t>brachy</a:t>
            </a:r>
            <a:endParaRPr lang="en-US" dirty="0" smtClean="0"/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yr</a:t>
            </a:r>
            <a:r>
              <a:rPr lang="en-US" dirty="0" smtClean="0"/>
              <a:t> survival</a:t>
            </a:r>
          </a:p>
          <a:p>
            <a:pPr lvl="2"/>
            <a:r>
              <a:rPr lang="en-US" dirty="0" smtClean="0"/>
              <a:t>vaginal relapse: 73%</a:t>
            </a:r>
          </a:p>
          <a:p>
            <a:pPr lvl="2"/>
            <a:r>
              <a:rPr lang="en-US" dirty="0" smtClean="0"/>
              <a:t>Nodal relapse: 8%</a:t>
            </a:r>
          </a:p>
          <a:p>
            <a:pPr lvl="2"/>
            <a:r>
              <a:rPr lang="en-US" dirty="0" smtClean="0"/>
              <a:t>Distant relapse: 14%</a:t>
            </a:r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yr</a:t>
            </a:r>
            <a:r>
              <a:rPr lang="en-US" dirty="0" smtClean="0"/>
              <a:t> survival</a:t>
            </a:r>
          </a:p>
          <a:p>
            <a:pPr lvl="2"/>
            <a:r>
              <a:rPr lang="en-US" dirty="0" smtClean="0"/>
              <a:t>without prior RT: 51%</a:t>
            </a:r>
          </a:p>
          <a:p>
            <a:pPr lvl="2"/>
            <a:r>
              <a:rPr lang="en-US" dirty="0" smtClean="0"/>
              <a:t>With prior RT: 19%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25" y="782042"/>
            <a:ext cx="4486275" cy="4676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193" y="5611922"/>
            <a:ext cx="1167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Creutzberg</a:t>
            </a:r>
            <a:r>
              <a:rPr lang="en-US" sz="1200" dirty="0"/>
              <a:t> </a:t>
            </a:r>
            <a:r>
              <a:rPr lang="en-US" sz="1200" dirty="0" smtClean="0"/>
              <a:t>C, </a:t>
            </a:r>
            <a:r>
              <a:rPr lang="en-US" sz="1200" dirty="0"/>
              <a:t>van </a:t>
            </a:r>
            <a:r>
              <a:rPr lang="en-US" sz="1200" dirty="0" err="1"/>
              <a:t>Putten</a:t>
            </a:r>
            <a:r>
              <a:rPr lang="en-US" sz="1200" dirty="0"/>
              <a:t> </a:t>
            </a:r>
            <a:r>
              <a:rPr lang="en-US" sz="1200" dirty="0" smtClean="0"/>
              <a:t>W, </a:t>
            </a:r>
            <a:r>
              <a:rPr lang="en-US" sz="1200" dirty="0"/>
              <a:t>Koper </a:t>
            </a:r>
            <a:r>
              <a:rPr lang="en-US" sz="1200" dirty="0" smtClean="0"/>
              <a:t>P, et al. Survival </a:t>
            </a:r>
            <a:r>
              <a:rPr lang="en-US" sz="1200" dirty="0"/>
              <a:t>after relapse in patients with endometrial cancer: results from a randomized trial. </a:t>
            </a:r>
            <a:r>
              <a:rPr lang="en-US" sz="1200" i="1" dirty="0" err="1"/>
              <a:t>Gynecol</a:t>
            </a:r>
            <a:r>
              <a:rPr lang="en-US" sz="1200" i="1" dirty="0"/>
              <a:t> </a:t>
            </a:r>
            <a:r>
              <a:rPr lang="en-US" sz="1200" i="1" dirty="0" err="1"/>
              <a:t>Oncol</a:t>
            </a:r>
            <a:r>
              <a:rPr lang="en-US" sz="1200" dirty="0"/>
              <a:t>. </a:t>
            </a:r>
            <a:r>
              <a:rPr lang="en-US" sz="1200" dirty="0" smtClean="0"/>
              <a:t>2003;89:201-209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138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and Prognosis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31" y="1325190"/>
            <a:ext cx="8166538" cy="47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and Prognosis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1076" y="5517329"/>
            <a:ext cx="1167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Jhingran</a:t>
            </a:r>
            <a:r>
              <a:rPr lang="en-US" dirty="0"/>
              <a:t> A, Burke TW, Eifel PJ. Definitive radiotherapy for patients with isolated vaginal recurrence of endometrial carcinoma after hysterectomy. </a:t>
            </a:r>
            <a:r>
              <a:rPr lang="en-US" i="1" dirty="0" err="1"/>
              <a:t>Int</a:t>
            </a:r>
            <a:r>
              <a:rPr lang="en-US" i="1" dirty="0"/>
              <a:t> J </a:t>
            </a:r>
            <a:r>
              <a:rPr lang="en-US" i="1" dirty="0" err="1"/>
              <a:t>Radiat</a:t>
            </a:r>
            <a:r>
              <a:rPr lang="en-US" i="1" dirty="0"/>
              <a:t> </a:t>
            </a:r>
            <a:r>
              <a:rPr lang="en-US" i="1" dirty="0" err="1"/>
              <a:t>Oncol</a:t>
            </a:r>
            <a:r>
              <a:rPr lang="en-US" i="1" dirty="0"/>
              <a:t> </a:t>
            </a:r>
            <a:r>
              <a:rPr lang="en-US" i="1" dirty="0" err="1"/>
              <a:t>Biol</a:t>
            </a:r>
            <a:r>
              <a:rPr lang="en-US" i="1" dirty="0"/>
              <a:t> Phys</a:t>
            </a:r>
            <a:r>
              <a:rPr lang="en-US" dirty="0"/>
              <a:t>. </a:t>
            </a:r>
            <a:r>
              <a:rPr lang="en-US" dirty="0" smtClean="0"/>
              <a:t>2003;56:1366-1372</a:t>
            </a:r>
            <a:r>
              <a:rPr lang="en-US" dirty="0"/>
              <a:t>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56" y="1456767"/>
            <a:ext cx="5691515" cy="39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and Prognosis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7600" y="5517329"/>
            <a:ext cx="11674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Curran </a:t>
            </a:r>
            <a:r>
              <a:rPr lang="en-US" dirty="0" smtClean="0"/>
              <a:t>W </a:t>
            </a:r>
            <a:r>
              <a:rPr lang="en-US" dirty="0"/>
              <a:t>Jr, Whittington R, Peters </a:t>
            </a:r>
            <a:r>
              <a:rPr lang="en-US" dirty="0" smtClean="0"/>
              <a:t>A, </a:t>
            </a:r>
            <a:r>
              <a:rPr lang="en-US" dirty="0"/>
              <a:t>Fanning J. Vaginal recurrences of endometrial carcinoma: the prognostic value of staging by a primary vaginal carcinoma system. </a:t>
            </a:r>
            <a:r>
              <a:rPr lang="en-US" i="1" dirty="0" err="1"/>
              <a:t>Int</a:t>
            </a:r>
            <a:r>
              <a:rPr lang="en-US" i="1" dirty="0"/>
              <a:t> J </a:t>
            </a:r>
            <a:r>
              <a:rPr lang="en-US" i="1" dirty="0" err="1"/>
              <a:t>Radiat</a:t>
            </a:r>
            <a:r>
              <a:rPr lang="en-US" i="1" dirty="0"/>
              <a:t> </a:t>
            </a:r>
            <a:r>
              <a:rPr lang="en-US" i="1" dirty="0" err="1"/>
              <a:t>Oncol</a:t>
            </a:r>
            <a:r>
              <a:rPr lang="en-US" i="1" dirty="0"/>
              <a:t> </a:t>
            </a:r>
            <a:r>
              <a:rPr lang="en-US" i="1" dirty="0" err="1"/>
              <a:t>Biol</a:t>
            </a:r>
            <a:r>
              <a:rPr lang="en-US" i="1" dirty="0"/>
              <a:t> Phys</a:t>
            </a:r>
            <a:r>
              <a:rPr lang="en-US" dirty="0"/>
              <a:t>. </a:t>
            </a:r>
            <a:r>
              <a:rPr lang="en-US" dirty="0" smtClean="0"/>
              <a:t>1988;15:803-808</a:t>
            </a:r>
            <a:r>
              <a:rPr lang="en-US" dirty="0"/>
              <a:t>.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3" y="1471246"/>
            <a:ext cx="5469163" cy="30191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83" y="1253929"/>
            <a:ext cx="4439643" cy="42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4ABD-D82E-4870-BDDB-6FC7A013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4686D-C213-43D1-99A1-5198A82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994"/>
            <a:ext cx="10515600" cy="435133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dirty="0"/>
              <a:t>Employed at City of Hope</a:t>
            </a:r>
          </a:p>
          <a:p>
            <a:pPr lvl="0">
              <a:defRPr/>
            </a:pPr>
            <a:r>
              <a:rPr lang="en-US" dirty="0"/>
              <a:t>Gynecology Co-Chair of Elsevier Clinical Pathways</a:t>
            </a:r>
          </a:p>
        </p:txBody>
      </p:sp>
    </p:spTree>
    <p:extLst>
      <p:ext uri="{BB962C8B-B14F-4D97-AF65-F5344CB8AC3E}">
        <p14:creationId xmlns:p14="http://schemas.microsoft.com/office/powerpoint/2010/main" val="468081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CD6EE-49DB-438C-83E9-12709927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Pelvic Nodal </a:t>
            </a:r>
            <a:r>
              <a:rPr lang="en-US" dirty="0" smtClean="0"/>
              <a:t>Recurrence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1631-1E0E-4C5E-90CD-A955447C4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0800" cy="4351338"/>
          </a:xfrm>
        </p:spPr>
        <p:txBody>
          <a:bodyPr/>
          <a:lstStyle/>
          <a:p>
            <a:r>
              <a:rPr lang="en-US" dirty="0"/>
              <a:t>79 </a:t>
            </a:r>
            <a:r>
              <a:rPr lang="en-US" dirty="0" err="1"/>
              <a:t>yo</a:t>
            </a:r>
            <a:r>
              <a:rPr lang="en-US" dirty="0"/>
              <a:t>, IBG2 endometrial adenocarcinoma</a:t>
            </a:r>
          </a:p>
          <a:p>
            <a:r>
              <a:rPr lang="en-US" dirty="0"/>
              <a:t>TLH-BSO, adjuvant </a:t>
            </a:r>
            <a:r>
              <a:rPr lang="en-US" dirty="0" err="1"/>
              <a:t>brachy</a:t>
            </a:r>
            <a:r>
              <a:rPr lang="en-US" dirty="0"/>
              <a:t> </a:t>
            </a:r>
            <a:r>
              <a:rPr lang="en-US" dirty="0" smtClean="0"/>
              <a:t>7 </a:t>
            </a:r>
            <a:r>
              <a:rPr lang="en-US" dirty="0" err="1" smtClean="0"/>
              <a:t>Gy</a:t>
            </a:r>
            <a:r>
              <a:rPr lang="en-US" dirty="0" smtClean="0"/>
              <a:t> x 3 with </a:t>
            </a:r>
            <a:r>
              <a:rPr lang="en-US" dirty="0"/>
              <a:t>SCVC</a:t>
            </a:r>
          </a:p>
          <a:p>
            <a:r>
              <a:rPr lang="en-US" dirty="0"/>
              <a:t>3 years later lower back pain</a:t>
            </a:r>
          </a:p>
          <a:p>
            <a:r>
              <a:rPr lang="en-US" dirty="0"/>
              <a:t>PET/CT: </a:t>
            </a:r>
            <a:r>
              <a:rPr lang="en-US" dirty="0" err="1"/>
              <a:t>b/l</a:t>
            </a:r>
            <a:r>
              <a:rPr lang="en-US" dirty="0"/>
              <a:t> FDG avid pelvic and paraaortic lymphadenopathy</a:t>
            </a:r>
          </a:p>
          <a:p>
            <a:r>
              <a:rPr lang="en-US" dirty="0"/>
              <a:t>Biopsy positive for recurrence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18" y="1690688"/>
            <a:ext cx="4739043" cy="40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7CD6EE-49DB-438C-83E9-12709927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Case 3: </a:t>
            </a:r>
            <a:r>
              <a:rPr lang="en-US" sz="3200" dirty="0" smtClean="0"/>
              <a:t>Carbo-Taxol x4 followed by Cis-RT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07" y="1534906"/>
            <a:ext cx="5127241" cy="456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6" y="1317570"/>
            <a:ext cx="1095375" cy="2867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2752872" y="1241572"/>
            <a:ext cx="114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July 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79" y="734457"/>
            <a:ext cx="3112278" cy="2537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9990625" y="365125"/>
            <a:ext cx="114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Sept 2019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520" y="3641027"/>
            <a:ext cx="3280382" cy="2585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89AA0-3EBF-40BB-99C2-14F06DF40F1B}"/>
              </a:ext>
            </a:extLst>
          </p:cNvPr>
          <p:cNvSpPr txBox="1"/>
          <p:nvPr/>
        </p:nvSpPr>
        <p:spPr>
          <a:xfrm>
            <a:off x="7111972" y="3319342"/>
            <a:ext cx="2646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Jun 2020 – PET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1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of Pelvic Only Nodal Recurrences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Definitive IMRT</a:t>
            </a:r>
            <a:r>
              <a:rPr lang="en-US" baseline="30000" dirty="0"/>
              <a:t>1</a:t>
            </a:r>
            <a:endParaRPr lang="en-US" dirty="0" smtClean="0"/>
          </a:p>
          <a:p>
            <a:pPr lvl="1"/>
            <a:r>
              <a:rPr lang="en-US" dirty="0" smtClean="0"/>
              <a:t>&gt;59 </a:t>
            </a:r>
            <a:r>
              <a:rPr lang="en-US" dirty="0" err="1" smtClean="0"/>
              <a:t>Gy</a:t>
            </a:r>
            <a:r>
              <a:rPr lang="en-US" dirty="0" smtClean="0"/>
              <a:t> to measurable gross disease</a:t>
            </a:r>
          </a:p>
          <a:p>
            <a:pPr lvl="1"/>
            <a:r>
              <a:rPr lang="en-US" dirty="0" smtClean="0"/>
              <a:t>CTV to 45-50 </a:t>
            </a:r>
            <a:r>
              <a:rPr lang="en-US" dirty="0" err="1" smtClean="0"/>
              <a:t>Gy</a:t>
            </a:r>
            <a:r>
              <a:rPr lang="en-US" dirty="0" smtClean="0"/>
              <a:t> in 1.8-2 </a:t>
            </a:r>
            <a:r>
              <a:rPr lang="en-US" dirty="0" err="1" smtClean="0"/>
              <a:t>Gy</a:t>
            </a:r>
            <a:r>
              <a:rPr lang="en-US" dirty="0" smtClean="0"/>
              <a:t> per fraction</a:t>
            </a:r>
          </a:p>
          <a:p>
            <a:pPr lvl="1"/>
            <a:r>
              <a:rPr lang="en-US" dirty="0" smtClean="0"/>
              <a:t>Median OS of 46.1 months with 2-yr survival of 71%</a:t>
            </a:r>
          </a:p>
          <a:p>
            <a:pPr lvl="1"/>
            <a:r>
              <a:rPr lang="en-US" dirty="0" smtClean="0"/>
              <a:t>Median DFS </a:t>
            </a:r>
            <a:r>
              <a:rPr lang="en-US" dirty="0"/>
              <a:t>of </a:t>
            </a:r>
            <a:r>
              <a:rPr lang="en-US" dirty="0" smtClean="0"/>
              <a:t>20.3 </a:t>
            </a:r>
            <a:r>
              <a:rPr lang="en-US" dirty="0"/>
              <a:t>months with 2-yr survival of </a:t>
            </a:r>
            <a:r>
              <a:rPr lang="en-US" dirty="0" smtClean="0"/>
              <a:t>47%</a:t>
            </a:r>
          </a:p>
          <a:p>
            <a:pPr marL="0" indent="0">
              <a:buNone/>
            </a:pPr>
            <a:r>
              <a:rPr lang="en-US" baseline="30000" dirty="0" smtClean="0"/>
              <a:t>1</a:t>
            </a:r>
            <a:r>
              <a:rPr lang="en-US" dirty="0" smtClean="0"/>
              <a:t>Ho et al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02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57F3B-0363-458E-B4B1-400015AB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4</a:t>
            </a:r>
            <a:r>
              <a:rPr lang="en-US" dirty="0" smtClean="0"/>
              <a:t>: </a:t>
            </a:r>
            <a:r>
              <a:rPr lang="en-US" dirty="0" err="1" smtClean="0"/>
              <a:t>Oligometastatic</a:t>
            </a:r>
            <a:r>
              <a:rPr lang="en-US" dirty="0" smtClean="0"/>
              <a:t> </a:t>
            </a:r>
            <a:r>
              <a:rPr lang="en-US" dirty="0" err="1" smtClean="0"/>
              <a:t>Retrocrural</a:t>
            </a:r>
            <a:r>
              <a:rPr lang="en-US" dirty="0" smtClean="0"/>
              <a:t> </a:t>
            </a:r>
            <a:r>
              <a:rPr lang="en-US" dirty="0"/>
              <a:t>Node Recurrence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01E1-4D91-47F4-A198-F633E3B6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2700" cy="20290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Prior stage IIIC2 disease treated with chemotherapy followed by extended field radiation</a:t>
            </a:r>
          </a:p>
          <a:p>
            <a:r>
              <a:rPr lang="en-US" dirty="0" smtClean="0"/>
              <a:t>Only site of disease on PET</a:t>
            </a:r>
          </a:p>
          <a:p>
            <a:r>
              <a:rPr lang="en-US" dirty="0" smtClean="0"/>
              <a:t>SBRT to 40 </a:t>
            </a:r>
            <a:r>
              <a:rPr lang="en-US" dirty="0" err="1" smtClean="0"/>
              <a:t>Gy</a:t>
            </a:r>
            <a:r>
              <a:rPr lang="en-US" dirty="0" smtClean="0"/>
              <a:t> in 5 fractions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6E091-50FE-41EC-B10F-9C9D4FF7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2" y="1505157"/>
            <a:ext cx="5114925" cy="427672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283669" y="3783724"/>
            <a:ext cx="1056290" cy="496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3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and Prognosis for Distant Relapse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19" y="1853076"/>
            <a:ext cx="7422929" cy="3864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393" y="5717907"/>
            <a:ext cx="115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Palma </a:t>
            </a:r>
            <a:r>
              <a:rPr lang="en-US" sz="1200" dirty="0" smtClean="0"/>
              <a:t>D, </a:t>
            </a:r>
            <a:r>
              <a:rPr lang="en-US" sz="1200" dirty="0"/>
              <a:t>Olson R, Harrow S, </a:t>
            </a:r>
            <a:r>
              <a:rPr lang="en-US" sz="1200" dirty="0" smtClean="0"/>
              <a:t>et al. Stereotactic </a:t>
            </a:r>
            <a:r>
              <a:rPr lang="en-US" sz="1200" dirty="0"/>
              <a:t>Ablative Radiotherapy for the Comprehensive Treatment of </a:t>
            </a:r>
            <a:r>
              <a:rPr lang="en-US" sz="1200" dirty="0" err="1"/>
              <a:t>Oligometastatic</a:t>
            </a:r>
            <a:r>
              <a:rPr lang="en-US" sz="1200" dirty="0"/>
              <a:t> Cancers: Long-Term Results of the SABR-COMET Phase II Randomized Trial. </a:t>
            </a:r>
            <a:r>
              <a:rPr lang="en-US" sz="1200" i="1" dirty="0"/>
              <a:t>J </a:t>
            </a:r>
            <a:r>
              <a:rPr lang="en-US" sz="1200" i="1" dirty="0" err="1"/>
              <a:t>Clin</a:t>
            </a:r>
            <a:r>
              <a:rPr lang="en-US" sz="1200" i="1" dirty="0"/>
              <a:t> </a:t>
            </a:r>
            <a:r>
              <a:rPr lang="en-US" sz="1200" i="1" dirty="0" err="1"/>
              <a:t>Oncol</a:t>
            </a:r>
            <a:r>
              <a:rPr lang="en-US" sz="1200" dirty="0"/>
              <a:t>. </a:t>
            </a:r>
            <a:r>
              <a:rPr lang="en-US" sz="1200" dirty="0" smtClean="0"/>
              <a:t>2020;38:2830-2838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791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Outcomes and Prognosis </a:t>
            </a:r>
            <a:r>
              <a:rPr lang="en-US" dirty="0" smtClean="0"/>
              <a:t>for Distant Relapse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3087" cy="4351338"/>
          </a:xfrm>
        </p:spPr>
        <p:txBody>
          <a:bodyPr>
            <a:normAutofit/>
          </a:bodyPr>
          <a:lstStyle/>
          <a:p>
            <a:r>
              <a:rPr lang="en-US" dirty="0"/>
              <a:t>Analysis of PORTEC-1 (</a:t>
            </a:r>
            <a:r>
              <a:rPr lang="en-US" dirty="0" err="1"/>
              <a:t>Creutzberg</a:t>
            </a:r>
            <a:r>
              <a:rPr lang="en-US" dirty="0"/>
              <a:t> et al 2003)</a:t>
            </a:r>
          </a:p>
          <a:p>
            <a:r>
              <a:rPr lang="en-US" dirty="0" smtClean="0"/>
              <a:t>5 patients with solitary metastasis to </a:t>
            </a:r>
            <a:r>
              <a:rPr lang="en-US" dirty="0"/>
              <a:t>lung, </a:t>
            </a:r>
            <a:r>
              <a:rPr lang="en-US" dirty="0" err="1"/>
              <a:t>omentum</a:t>
            </a:r>
            <a:r>
              <a:rPr lang="en-US" dirty="0"/>
              <a:t>, abdominal </a:t>
            </a:r>
            <a:r>
              <a:rPr lang="en-US" dirty="0" smtClean="0"/>
              <a:t>wall bone, </a:t>
            </a:r>
            <a:r>
              <a:rPr lang="en-US" dirty="0"/>
              <a:t>and </a:t>
            </a:r>
            <a:r>
              <a:rPr lang="en-US" dirty="0" smtClean="0"/>
              <a:t>brain treated with local surgery or RT.</a:t>
            </a:r>
          </a:p>
          <a:p>
            <a:pPr lvl="1"/>
            <a:r>
              <a:rPr lang="en-US" dirty="0" smtClean="0"/>
              <a:t>4/5 NED after follow-up</a:t>
            </a:r>
          </a:p>
          <a:p>
            <a:r>
              <a:rPr lang="en-US" dirty="0" smtClean="0"/>
              <a:t>Patients with multiple metastases had no long-term survival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79" y="1825625"/>
            <a:ext cx="451485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66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03BE-8727-4BB7-ACD6-C5446543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</a:t>
            </a:r>
            <a:r>
              <a:rPr lang="en-US" dirty="0" smtClean="0"/>
              <a:t>Chemotherapy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32CD8-0643-41B5-BCE2-40EA0E58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 Consensus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lvl="1"/>
            <a:r>
              <a:rPr lang="en-US" dirty="0" smtClean="0"/>
              <a:t>5/9 routinely recommend</a:t>
            </a:r>
          </a:p>
          <a:p>
            <a:pPr lvl="1"/>
            <a:r>
              <a:rPr lang="en-US" dirty="0" smtClean="0"/>
              <a:t>3/9 recommend based on tumor size and grade</a:t>
            </a:r>
          </a:p>
          <a:p>
            <a:r>
              <a:rPr lang="en-US" dirty="0" smtClean="0"/>
              <a:t>Ongoing </a:t>
            </a:r>
            <a:r>
              <a:rPr lang="en-US" dirty="0"/>
              <a:t>clinical trial (GOG 238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Pelvic only recurrences</a:t>
            </a:r>
          </a:p>
          <a:p>
            <a:pPr lvl="1"/>
            <a:r>
              <a:rPr lang="en-US" dirty="0" smtClean="0"/>
              <a:t>Pelvic radiation ± weekly cisplatin</a:t>
            </a:r>
            <a:endParaRPr lang="en-US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endParaRPr lang="en-US" baseline="30000" dirty="0" smtClean="0"/>
          </a:p>
          <a:p>
            <a:pPr marL="0" indent="0">
              <a:buNone/>
            </a:pPr>
            <a:r>
              <a:rPr lang="en-US" sz="1200" baseline="30000" dirty="0" smtClean="0"/>
              <a:t>1</a:t>
            </a:r>
            <a:r>
              <a:rPr lang="en-US" sz="1200" dirty="0" smtClean="0"/>
              <a:t>Kamrava </a:t>
            </a:r>
            <a:r>
              <a:rPr lang="en-US" sz="1200" dirty="0"/>
              <a:t>et </a:t>
            </a:r>
            <a:r>
              <a:rPr lang="en-US" sz="1200" dirty="0" smtClean="0"/>
              <a:t>al, </a:t>
            </a:r>
            <a:r>
              <a:rPr lang="en-US" sz="1200" i="1" dirty="0" smtClean="0"/>
              <a:t>Brachytherapy.</a:t>
            </a:r>
            <a:r>
              <a:rPr lang="en-US" sz="1200" dirty="0" smtClean="0"/>
              <a:t> 2017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966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Salvage therapy with EBRT (±concurrent chemotherapy) + brachytherapy for patients with locally recurrent endometrial cancer offers excellent control rates and improvements in survival</a:t>
            </a:r>
          </a:p>
          <a:p>
            <a:r>
              <a:rPr lang="en-US" dirty="0" smtClean="0"/>
              <a:t>Brachytherapy options include SCVCB, MCVCB, and interstitial brachytherapy depending on disease extent and location </a:t>
            </a:r>
          </a:p>
          <a:p>
            <a:r>
              <a:rPr lang="en-US" dirty="0" smtClean="0"/>
              <a:t>Distantly </a:t>
            </a:r>
            <a:r>
              <a:rPr lang="en-US" dirty="0" err="1" smtClean="0"/>
              <a:t>oligometastatic</a:t>
            </a:r>
            <a:r>
              <a:rPr lang="en-US" dirty="0" smtClean="0"/>
              <a:t> patients may be treated with targeted therapy such as SBRT</a:t>
            </a:r>
            <a:r>
              <a:rPr lang="en-US" dirty="0"/>
              <a:t> </a:t>
            </a:r>
            <a:r>
              <a:rPr lang="en-US" dirty="0" smtClean="0"/>
              <a:t>or surgery with consideration of systemic 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2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7FCF-19C6-4DBF-A7EC-EC177309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05A5B-EE49-43F4-AADB-3308BF6FB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2600" dirty="0"/>
              <a:t>Distinguish the various types of endometrial cancer recurrence</a:t>
            </a:r>
          </a:p>
          <a:p>
            <a:pPr lvl="0">
              <a:defRPr/>
            </a:pPr>
            <a:r>
              <a:rPr lang="en-US" sz="2600" dirty="0"/>
              <a:t>Identify appropriate therapy for recurrent endometrial cancer based on tumor size, location, and extent</a:t>
            </a:r>
          </a:p>
          <a:p>
            <a:pPr lvl="0">
              <a:defRPr/>
            </a:pPr>
            <a:r>
              <a:rPr lang="en-US" sz="2600" dirty="0"/>
              <a:t>Prepare patients for what to expect with therapy including offering appropriate guidance on outcomes and prognosis</a:t>
            </a:r>
          </a:p>
        </p:txBody>
      </p:sp>
    </p:spTree>
    <p:extLst>
      <p:ext uri="{BB962C8B-B14F-4D97-AF65-F5344CB8AC3E}">
        <p14:creationId xmlns:p14="http://schemas.microsoft.com/office/powerpoint/2010/main" val="412643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67FCF-19C6-4DBF-A7EC-EC177309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Endometrial Cancer Recur?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05A5B-EE49-43F4-AADB-3308BF6FB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Distant Metastases</a:t>
            </a:r>
          </a:p>
          <a:p>
            <a:pPr lvl="1"/>
            <a:r>
              <a:rPr lang="en-US" dirty="0"/>
              <a:t>Oligometastatic</a:t>
            </a:r>
          </a:p>
          <a:p>
            <a:pPr lvl="1"/>
            <a:r>
              <a:rPr lang="en-US" dirty="0" err="1"/>
              <a:t>Polymetastatic</a:t>
            </a:r>
            <a:endParaRPr lang="en-US" dirty="0"/>
          </a:p>
          <a:p>
            <a:r>
              <a:rPr lang="en-US" dirty="0"/>
              <a:t>Locoregional</a:t>
            </a:r>
          </a:p>
          <a:p>
            <a:pPr lvl="1"/>
            <a:r>
              <a:rPr lang="en-US" dirty="0"/>
              <a:t>Vaginal cuff</a:t>
            </a:r>
          </a:p>
          <a:p>
            <a:pPr lvl="2"/>
            <a:r>
              <a:rPr lang="en-US" dirty="0" err="1"/>
              <a:t>Supravaginal</a:t>
            </a:r>
            <a:endParaRPr lang="en-US" dirty="0"/>
          </a:p>
          <a:p>
            <a:pPr lvl="2"/>
            <a:r>
              <a:rPr lang="en-US" dirty="0"/>
              <a:t>Vaginal mucosa</a:t>
            </a:r>
          </a:p>
          <a:p>
            <a:pPr lvl="1"/>
            <a:r>
              <a:rPr lang="en-US" dirty="0"/>
              <a:t>Vaginal</a:t>
            </a:r>
          </a:p>
          <a:p>
            <a:pPr lvl="1"/>
            <a:r>
              <a:rPr lang="en-US" dirty="0"/>
              <a:t>+/- Lymph node </a:t>
            </a:r>
            <a:r>
              <a:rPr lang="en-US" dirty="0" smtClean="0"/>
              <a:t>involvement</a:t>
            </a:r>
          </a:p>
          <a:p>
            <a:pPr lvl="1"/>
            <a:r>
              <a:rPr lang="en-US" dirty="0" smtClean="0"/>
              <a:t>Nodal only recurrence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7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of Recurrence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054" y="1620674"/>
            <a:ext cx="5468007" cy="4351338"/>
          </a:xfrm>
        </p:spPr>
        <p:txBody>
          <a:bodyPr/>
          <a:lstStyle/>
          <a:p>
            <a:r>
              <a:rPr lang="en-US" dirty="0" smtClean="0"/>
              <a:t>Early stage</a:t>
            </a:r>
          </a:p>
          <a:p>
            <a:pPr lvl="1"/>
            <a:r>
              <a:rPr lang="en-US" dirty="0" smtClean="0"/>
              <a:t>1A G1-2</a:t>
            </a:r>
          </a:p>
          <a:p>
            <a:pPr lvl="2"/>
            <a:r>
              <a:rPr lang="en-US" dirty="0" smtClean="0"/>
              <a:t>1-3% chance of recurrence (</a:t>
            </a:r>
            <a:r>
              <a:rPr lang="en-US" dirty="0" err="1" smtClean="0"/>
              <a:t>Sorbe</a:t>
            </a:r>
            <a:r>
              <a:rPr lang="en-US" dirty="0" smtClean="0"/>
              <a:t> et al)</a:t>
            </a:r>
          </a:p>
          <a:p>
            <a:pPr lvl="1"/>
            <a:r>
              <a:rPr lang="en-US" dirty="0" smtClean="0"/>
              <a:t>High-Intermediate Risk</a:t>
            </a:r>
          </a:p>
          <a:p>
            <a:pPr lvl="2"/>
            <a:r>
              <a:rPr lang="en-US" dirty="0" smtClean="0"/>
              <a:t>No RT (</a:t>
            </a:r>
            <a:r>
              <a:rPr lang="en-US" dirty="0" err="1" smtClean="0"/>
              <a:t>Portec</a:t>
            </a:r>
            <a:r>
              <a:rPr lang="en-US" dirty="0" smtClean="0"/>
              <a:t> 1, GOG 99) = 10-40% risk of recurrence LR recurrence</a:t>
            </a:r>
          </a:p>
          <a:p>
            <a:pPr lvl="3"/>
            <a:r>
              <a:rPr lang="en-US" dirty="0" smtClean="0"/>
              <a:t>75% of recurrences at vaginal cuff</a:t>
            </a:r>
          </a:p>
          <a:p>
            <a:pPr lvl="2"/>
            <a:r>
              <a:rPr lang="en-US" dirty="0" smtClean="0"/>
              <a:t>With </a:t>
            </a:r>
            <a:r>
              <a:rPr lang="en-US" dirty="0" err="1" smtClean="0"/>
              <a:t>Vag</a:t>
            </a:r>
            <a:r>
              <a:rPr lang="en-US" dirty="0" smtClean="0"/>
              <a:t> Cuff </a:t>
            </a:r>
            <a:r>
              <a:rPr lang="en-US" dirty="0" err="1" smtClean="0"/>
              <a:t>Brachy</a:t>
            </a:r>
            <a:r>
              <a:rPr lang="en-US" dirty="0" smtClean="0"/>
              <a:t> (</a:t>
            </a:r>
            <a:r>
              <a:rPr lang="en-US" dirty="0" err="1" smtClean="0"/>
              <a:t>Portec</a:t>
            </a:r>
            <a:r>
              <a:rPr lang="en-US" dirty="0" smtClean="0"/>
              <a:t> 2)</a:t>
            </a:r>
          </a:p>
          <a:p>
            <a:pPr lvl="3"/>
            <a:r>
              <a:rPr lang="en-US" dirty="0" smtClean="0"/>
              <a:t>Vaginal = 3%</a:t>
            </a:r>
          </a:p>
          <a:p>
            <a:pPr lvl="3"/>
            <a:r>
              <a:rPr lang="en-US" dirty="0" smtClean="0"/>
              <a:t>Pelvic = 6% (1% with EBRT)</a:t>
            </a:r>
          </a:p>
          <a:p>
            <a:pPr lvl="4"/>
            <a:r>
              <a:rPr lang="en-US" dirty="0" smtClean="0"/>
              <a:t>EBRT reduces pelvic recurrences for:</a:t>
            </a:r>
          </a:p>
          <a:p>
            <a:pPr lvl="5"/>
            <a:r>
              <a:rPr lang="en-US" dirty="0" smtClean="0"/>
              <a:t>Substantial LVSI, L1CAM, p53</a:t>
            </a:r>
          </a:p>
          <a:p>
            <a:pPr lvl="2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620674"/>
            <a:ext cx="52709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4B8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4B8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4B8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4B8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4B8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Locoregionally</a:t>
            </a:r>
            <a:r>
              <a:rPr lang="en-US" dirty="0" smtClean="0"/>
              <a:t> Advanced</a:t>
            </a:r>
          </a:p>
          <a:p>
            <a:pPr lvl="1"/>
            <a:r>
              <a:rPr lang="en-US" dirty="0" smtClean="0"/>
              <a:t>GOG 258:</a:t>
            </a:r>
          </a:p>
          <a:p>
            <a:pPr lvl="2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309" y="2571439"/>
            <a:ext cx="5249919" cy="34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7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63F2-CBB5-49E9-BDB4-B0E40869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312D-778D-4EA0-8014-98D86146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446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64 </a:t>
            </a:r>
            <a:r>
              <a:rPr lang="en-US" dirty="0" err="1" smtClean="0"/>
              <a:t>yo</a:t>
            </a:r>
            <a:r>
              <a:rPr lang="en-US" dirty="0"/>
              <a:t>, IAG1 </a:t>
            </a:r>
            <a:r>
              <a:rPr lang="en-US" dirty="0" smtClean="0"/>
              <a:t>endometrial </a:t>
            </a:r>
            <a:r>
              <a:rPr lang="en-US" dirty="0"/>
              <a:t>adenocarcinoma</a:t>
            </a:r>
          </a:p>
          <a:p>
            <a:r>
              <a:rPr lang="en-US" dirty="0" smtClean="0"/>
              <a:t>TAH-BSO &amp; PLND, no adjuvant therapy</a:t>
            </a:r>
          </a:p>
          <a:p>
            <a:r>
              <a:rPr lang="en-US" dirty="0" smtClean="0"/>
              <a:t>2 years later 2mm erythematous lesion noted at vaginal cuff on exam</a:t>
            </a:r>
          </a:p>
          <a:p>
            <a:r>
              <a:rPr lang="en-US" dirty="0" smtClean="0"/>
              <a:t>Biopsy + for recurrence</a:t>
            </a:r>
          </a:p>
          <a:p>
            <a:r>
              <a:rPr lang="en-US" dirty="0" smtClean="0"/>
              <a:t>PET/CT: No regional or distant disease</a:t>
            </a:r>
            <a:endParaRPr lang="en-US" dirty="0"/>
          </a:p>
          <a:p>
            <a:r>
              <a:rPr lang="en-US" dirty="0"/>
              <a:t>Brachytherapy choice</a:t>
            </a:r>
          </a:p>
          <a:p>
            <a:pPr lvl="1"/>
            <a:r>
              <a:rPr lang="en-US" dirty="0"/>
              <a:t>Poll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149" y="1690688"/>
            <a:ext cx="5194813" cy="40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1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EE93-C86C-466E-8457-344D5593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NCCN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2766C-7180-450B-A0AC-8D541800D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t="14015" r="2340" b="11852"/>
          <a:stretch/>
        </p:blipFill>
        <p:spPr>
          <a:xfrm>
            <a:off x="2217970" y="1302706"/>
            <a:ext cx="7756060" cy="4697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91234" y="2319130"/>
            <a:ext cx="757916" cy="50901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22414" y="1961322"/>
            <a:ext cx="1173586" cy="37648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74636" y="1895060"/>
            <a:ext cx="757916" cy="50901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00444" y="1895059"/>
            <a:ext cx="1173586" cy="50901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7970" y="5745462"/>
            <a:ext cx="3586482" cy="125252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1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EBRT 45-50 </a:t>
            </a:r>
            <a:r>
              <a:rPr lang="en-US" dirty="0" err="1" smtClean="0"/>
              <a:t>Gy</a:t>
            </a:r>
            <a:r>
              <a:rPr lang="en-US" dirty="0" smtClean="0"/>
              <a:t> to the pelvis and </a:t>
            </a:r>
            <a:r>
              <a:rPr lang="en-US" dirty="0" smtClean="0"/>
              <a:t>vagina</a:t>
            </a:r>
          </a:p>
          <a:p>
            <a:pPr lvl="1"/>
            <a:r>
              <a:rPr lang="en-US" dirty="0" smtClean="0"/>
              <a:t>Half of experts treat whole vagina for upper vaginal recurrence, half treat with 3-4 </a:t>
            </a:r>
            <a:r>
              <a:rPr lang="en-US" smtClean="0"/>
              <a:t>cm margin</a:t>
            </a:r>
          </a:p>
          <a:p>
            <a:pPr lvl="1"/>
            <a:r>
              <a:rPr lang="en-US" smtClean="0"/>
              <a:t>Treat </a:t>
            </a:r>
            <a:r>
              <a:rPr lang="en-US" dirty="0" smtClean="0"/>
              <a:t>whole vagina if mid to distal vaginal involvement</a:t>
            </a:r>
            <a:endParaRPr lang="en-US" dirty="0" smtClean="0"/>
          </a:p>
          <a:p>
            <a:r>
              <a:rPr lang="en-US" dirty="0" smtClean="0"/>
              <a:t>Brachytherapy boost</a:t>
            </a:r>
          </a:p>
          <a:p>
            <a:pPr lvl="1"/>
            <a:r>
              <a:rPr lang="en-US" dirty="0" err="1" smtClean="0"/>
              <a:t>Intracavitary</a:t>
            </a:r>
            <a:r>
              <a:rPr lang="en-US" dirty="0" smtClean="0"/>
              <a:t> or interstitial</a:t>
            </a:r>
          </a:p>
          <a:p>
            <a:pPr lvl="1"/>
            <a:r>
              <a:rPr lang="en-US" dirty="0" smtClean="0"/>
              <a:t>Interstitial recommended if remaining disease &gt;0.5 cm thick</a:t>
            </a:r>
          </a:p>
          <a:p>
            <a:pPr lvl="1"/>
            <a:r>
              <a:rPr lang="en-US" dirty="0" smtClean="0"/>
              <a:t>5-6 </a:t>
            </a:r>
            <a:r>
              <a:rPr lang="en-US" dirty="0" err="1" smtClean="0"/>
              <a:t>Gy</a:t>
            </a:r>
            <a:r>
              <a:rPr lang="en-US" dirty="0" smtClean="0"/>
              <a:t> per fraction x 4-5 fractions</a:t>
            </a:r>
          </a:p>
          <a:p>
            <a:r>
              <a:rPr lang="en-US" dirty="0" smtClean="0"/>
              <a:t>Total dose of 70-85 </a:t>
            </a:r>
            <a:r>
              <a:rPr lang="en-US" dirty="0" err="1" smtClean="0"/>
              <a:t>Gy</a:t>
            </a:r>
            <a:r>
              <a:rPr lang="en-US" dirty="0" smtClean="0"/>
              <a:t> EQD2</a:t>
            </a:r>
          </a:p>
          <a:p>
            <a:r>
              <a:rPr lang="en-US" dirty="0" smtClean="0"/>
              <a:t>Dose Constraints</a:t>
            </a:r>
          </a:p>
          <a:p>
            <a:pPr lvl="1"/>
            <a:r>
              <a:rPr lang="en-US" dirty="0"/>
              <a:t>Rectum and/or sigmoid: D</a:t>
            </a:r>
            <a:r>
              <a:rPr lang="en-US" baseline="-25000" dirty="0"/>
              <a:t>2cc</a:t>
            </a:r>
            <a:r>
              <a:rPr lang="en-US" dirty="0"/>
              <a:t> &lt;</a:t>
            </a:r>
            <a:r>
              <a:rPr lang="en-US" dirty="0" smtClean="0"/>
              <a:t>70-75 </a:t>
            </a:r>
            <a:r>
              <a:rPr lang="en-US" dirty="0" err="1" smtClean="0"/>
              <a:t>Gy</a:t>
            </a:r>
            <a:r>
              <a:rPr lang="en-US" dirty="0" smtClean="0"/>
              <a:t> EQD2</a:t>
            </a:r>
            <a:endParaRPr lang="en-US" dirty="0"/>
          </a:p>
          <a:p>
            <a:pPr lvl="1"/>
            <a:r>
              <a:rPr lang="en-US" dirty="0"/>
              <a:t>Bladder: D</a:t>
            </a:r>
            <a:r>
              <a:rPr lang="en-US" baseline="-25000" dirty="0"/>
              <a:t>2cc</a:t>
            </a:r>
            <a:r>
              <a:rPr lang="en-US" dirty="0"/>
              <a:t> &lt;80-90 </a:t>
            </a:r>
            <a:r>
              <a:rPr lang="en-US" dirty="0" err="1" smtClean="0"/>
              <a:t>Gy</a:t>
            </a:r>
            <a:r>
              <a:rPr lang="en-US" dirty="0" smtClean="0"/>
              <a:t> EQD2</a:t>
            </a:r>
            <a:endParaRPr lang="en-US" baseline="30000" dirty="0" smtClean="0"/>
          </a:p>
          <a:p>
            <a:pPr lvl="1"/>
            <a:r>
              <a:rPr lang="en-US" dirty="0" smtClean="0"/>
              <a:t>Small Bowel: Max &lt;60-65 </a:t>
            </a:r>
            <a:r>
              <a:rPr lang="en-US" dirty="0" err="1"/>
              <a:t>Gy</a:t>
            </a:r>
            <a:r>
              <a:rPr lang="en-US" dirty="0"/>
              <a:t> </a:t>
            </a:r>
            <a:r>
              <a:rPr lang="en-US" dirty="0" smtClean="0"/>
              <a:t>EQD2</a:t>
            </a:r>
          </a:p>
          <a:p>
            <a:pPr lvl="1"/>
            <a:r>
              <a:rPr lang="en-US" dirty="0" smtClean="0"/>
              <a:t>No consensus for urethra, ureter, vagina</a:t>
            </a:r>
          </a:p>
          <a:p>
            <a:r>
              <a:rPr lang="en-US" sz="1400" dirty="0" smtClean="0"/>
              <a:t>Beriwal S, </a:t>
            </a:r>
            <a:r>
              <a:rPr lang="en-US" sz="1400" dirty="0" err="1" smtClean="0"/>
              <a:t>Demanes</a:t>
            </a:r>
            <a:r>
              <a:rPr lang="en-US" sz="1400" dirty="0" smtClean="0"/>
              <a:t> D, Erickson B, et al. American Brachytherapy Society consensus guidelines for interstitial brachytherapy for vaginal cancer. </a:t>
            </a:r>
            <a:r>
              <a:rPr lang="en-US" sz="1400" i="1" dirty="0" smtClean="0"/>
              <a:t>Brachytherapy</a:t>
            </a:r>
            <a:r>
              <a:rPr lang="en-US" sz="1400" dirty="0" smtClean="0"/>
              <a:t>. 2012;11:68-75.</a:t>
            </a:r>
          </a:p>
          <a:p>
            <a:r>
              <a:rPr lang="en-US" sz="1500" dirty="0" smtClean="0"/>
              <a:t>Kamrava M, Beriwal S, Erickson B, et al. American Brachytherapy Society recurrent carcinoma of the endometrium task force patterns of care and review of the literature. </a:t>
            </a:r>
            <a:r>
              <a:rPr lang="en-US" sz="1500" i="1" dirty="0" smtClean="0"/>
              <a:t>Brachytherapy</a:t>
            </a:r>
            <a:r>
              <a:rPr lang="en-US" sz="1500" dirty="0" smtClean="0"/>
              <a:t>. 2017;16:1129-1143.</a:t>
            </a:r>
          </a:p>
        </p:txBody>
      </p:sp>
    </p:spTree>
    <p:extLst>
      <p:ext uri="{BB962C8B-B14F-4D97-AF65-F5344CB8AC3E}">
        <p14:creationId xmlns:p14="http://schemas.microsoft.com/office/powerpoint/2010/main" val="76603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Brachytherapy Options (Vaginal Cylinders)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Channel Vaginal Cylinder Brachytherapy (SCVCB)</a:t>
            </a:r>
          </a:p>
          <a:p>
            <a:pPr lvl="1"/>
            <a:r>
              <a:rPr lang="en-US" dirty="0" smtClean="0"/>
              <a:t>Limited to instances where entire circumference of vagina should receive same dose</a:t>
            </a:r>
          </a:p>
          <a:p>
            <a:pPr lvl="1"/>
            <a:r>
              <a:rPr lang="en-US" dirty="0" smtClean="0"/>
              <a:t>E.g. apical recurrences with residual thickness ≤5 mm</a:t>
            </a:r>
          </a:p>
          <a:p>
            <a:pPr lvl="1"/>
            <a:r>
              <a:rPr lang="en-US" dirty="0" smtClean="0"/>
              <a:t>Shielding may be employed to restrict dose to particular region</a:t>
            </a:r>
          </a:p>
          <a:p>
            <a:r>
              <a:rPr lang="en-US" dirty="0" smtClean="0"/>
              <a:t>Multi-Channel Vaginal Cylinder Brachytherapy (MCVCB)</a:t>
            </a:r>
          </a:p>
          <a:p>
            <a:pPr lvl="1"/>
            <a:r>
              <a:rPr lang="en-US" dirty="0" smtClean="0"/>
              <a:t>Size cutoffs of 5 mm for apical or posterior lesions and 7 mm for other locations as long as OAR constraints are met.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sz="1400" dirty="0" smtClean="0"/>
              <a:t>Glaser </a:t>
            </a:r>
            <a:r>
              <a:rPr lang="en-US" sz="1400" dirty="0"/>
              <a:t>SM, Beriwal S. Brachytherapy for malignancies of the vagina in the 3D era. </a:t>
            </a:r>
            <a:r>
              <a:rPr lang="en-US" sz="1400" i="1" dirty="0"/>
              <a:t>J </a:t>
            </a:r>
            <a:r>
              <a:rPr lang="en-US" sz="1400" i="1" dirty="0" err="1"/>
              <a:t>Contemp</a:t>
            </a:r>
            <a:r>
              <a:rPr lang="en-US" sz="1400" i="1" dirty="0"/>
              <a:t> Brachytherapy</a:t>
            </a:r>
            <a:r>
              <a:rPr lang="en-US" sz="1400" dirty="0"/>
              <a:t>. </a:t>
            </a:r>
            <a:r>
              <a:rPr lang="en-US" sz="1400" dirty="0" smtClean="0"/>
              <a:t>2015;7:312-318.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0697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1088</Words>
  <Application>Microsoft Office PowerPoint</Application>
  <PresentationFormat>Widescreen</PresentationFormat>
  <Paragraphs>150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Recurrent Endometrial Cancer Scott Glaser, MD   -   @DocGlaser City of Hope National Medical Center </vt:lpstr>
      <vt:lpstr>Disclosures</vt:lpstr>
      <vt:lpstr>Learning Objectives</vt:lpstr>
      <vt:lpstr>How Does Endometrial Cancer Recur?</vt:lpstr>
      <vt:lpstr>Patterns of Recurrence</vt:lpstr>
      <vt:lpstr>Case 1</vt:lpstr>
      <vt:lpstr>NCCN Guidelines</vt:lpstr>
      <vt:lpstr>Radiation Plan</vt:lpstr>
      <vt:lpstr>Brachytherapy Options (Vaginal Cylinders)</vt:lpstr>
      <vt:lpstr>Brachytherapy Options (Interstitial)</vt:lpstr>
      <vt:lpstr>Case 1</vt:lpstr>
      <vt:lpstr>MCVC for residual disease after EBRT</vt:lpstr>
      <vt:lpstr>Case 2</vt:lpstr>
      <vt:lpstr>Case 2 - Interstitial</vt:lpstr>
      <vt:lpstr>Other Interstitial Examples</vt:lpstr>
      <vt:lpstr>Outcomes and Prognosis </vt:lpstr>
      <vt:lpstr>Outcomes and Prognosis </vt:lpstr>
      <vt:lpstr>Outcomes and Prognosis </vt:lpstr>
      <vt:lpstr>Outcomes and Prognosis </vt:lpstr>
      <vt:lpstr>Case 3: Pelvic Nodal Recurrence</vt:lpstr>
      <vt:lpstr>Case 3: Carbo-Taxol x4 followed by Cis-RT</vt:lpstr>
      <vt:lpstr>Management of Pelvic Only Nodal Recurrences</vt:lpstr>
      <vt:lpstr>Case 4: Oligometastatic Retrocrural Node Recurrence</vt:lpstr>
      <vt:lpstr>Outcomes and Prognosis for Distant Relapse</vt:lpstr>
      <vt:lpstr>Outcomes and Prognosis for Distant Relapse</vt:lpstr>
      <vt:lpstr>Role of Chemotherapy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Jaimie Hernandez</dc:creator>
  <cp:lastModifiedBy>Scott Glaser MD</cp:lastModifiedBy>
  <cp:revision>83</cp:revision>
  <dcterms:created xsi:type="dcterms:W3CDTF">2018-08-22T11:57:57Z</dcterms:created>
  <dcterms:modified xsi:type="dcterms:W3CDTF">2020-10-03T15:58:03Z</dcterms:modified>
</cp:coreProperties>
</file>